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9080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2134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857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601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69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70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687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597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384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030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1437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https://owl.english.purdue.edu/owl/resource/588/03/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41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024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078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69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822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19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8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marR="0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marR="0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marR="0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marR="0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marR="0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marR="0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marR="0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 baseline="0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81000" y="1499707"/>
            <a:ext cx="8458200" cy="23864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6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EVERYTHING IS AN ARGUMENT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rgbClr val="4434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English II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912" y="2741730"/>
            <a:ext cx="3838088" cy="388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LOGOS (Write down in daybook)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44064" y="1701960"/>
            <a:ext cx="8229600" cy="471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Logical Appeals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2800" b="1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)- convincing reasons and the logical evidence that supports those reasons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Facts					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Statistics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Expert opinion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Factual anecdote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1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PATHOS (Write down in daybook)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21775" y="1701960"/>
            <a:ext cx="9144000" cy="4711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5588" marR="0" lvl="0" indent="-141288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Emotional Appeals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2800" b="1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pathos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)- used to stir feelings in the reader (i.e., happiness or anger)</a:t>
            </a:r>
          </a:p>
          <a:p>
            <a:pPr marL="742950" marR="0" lvl="1" indent="-285750" algn="l" rtl="0">
              <a:spcBef>
                <a:spcPts val="200"/>
              </a:spcBef>
              <a:buClr>
                <a:schemeClr val="accent1"/>
              </a:buClr>
              <a:buFont typeface="Noto Symbol"/>
              <a:buNone/>
            </a:pPr>
            <a:endParaRPr sz="1000" b="1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Loaded words/language-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really positive or negative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sounding words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 anecdote that plays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to audience’s emotions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Appeal to senses by including vivid sensory details (taste, smell, hearing, touch, sight)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1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307" y="2284843"/>
            <a:ext cx="3572093" cy="236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211293" y="1120587"/>
            <a:ext cx="4586941" cy="451223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C97A"/>
              </a:gs>
              <a:gs pos="25000">
                <a:srgbClr val="FFAD37"/>
              </a:gs>
              <a:gs pos="50000">
                <a:srgbClr val="FDA31F"/>
              </a:gs>
              <a:gs pos="65000">
                <a:srgbClr val="FDA31F"/>
              </a:gs>
              <a:gs pos="80000">
                <a:srgbClr val="FFAC35"/>
              </a:gs>
              <a:gs pos="100000">
                <a:srgbClr val="FFC46B"/>
              </a:gs>
            </a:gsLst>
            <a:lin ang="5400000" scaled="0"/>
          </a:gra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Rhetorical Triangle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strong argument uses all appeals.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376705" y="289590"/>
            <a:ext cx="259976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Speaker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Ethos/Credibility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512235" y="5642730"/>
            <a:ext cx="490070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Audience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Pathos/Emotions/Values/Interest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66588" y="5687555"/>
            <a:ext cx="251011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Message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Logos/Facts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EXAMPLE USING ALL THREE APPEALS: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33400" y="2265367"/>
            <a:ext cx="8381999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the youth of America, waste 15,000 hours watching TV by the time we graduate from high school.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>
              <a:solidFill>
                <a:schemeClr val="accent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u="sng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Logos</a:t>
            </a:r>
            <a:r>
              <a:rPr lang="en-US" sz="3200" b="1" i="0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use of statistic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u="sng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Pathos</a:t>
            </a:r>
            <a:r>
              <a:rPr lang="en-US" sz="3200" b="1" i="0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connotations of the words </a:t>
            </a:r>
            <a:r>
              <a:rPr lang="en-US" sz="3200" b="1" i="1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waste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u="sng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Ethos</a:t>
            </a:r>
            <a:r>
              <a:rPr lang="en-US" sz="3200" b="1" i="0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use of </a:t>
            </a:r>
            <a:r>
              <a:rPr lang="en-US" sz="3200" b="1" i="1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</a:t>
            </a:r>
            <a:r>
              <a:rPr lang="en-US" sz="3200" b="1" i="0" u="none" strike="noStrike" cap="none" baseline="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show reasonability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NOW YOU TRY: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81000" y="1571257"/>
            <a:ext cx="8534399" cy="5293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animal shelter desperately needs your support.  It is overflowing with lonely little kittens who spend their days mewing and whimpering and staring forlornly out of their cramped crates.</a:t>
            </a:r>
          </a:p>
          <a:p>
            <a:pPr marL="342900" marR="0" lvl="0" indent="-34290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008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Emotional appeal (pathos)</a:t>
            </a:r>
          </a:p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deserve the position because I have worked faithfully for the past 30 years.  I always go above and beyond what is expected of me.  I was even selected as “Employee of the Month.”</a:t>
            </a:r>
          </a:p>
          <a:p>
            <a:pPr marL="342900" marR="0" lvl="0" indent="-34290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008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Ethical appeal (ethos)</a:t>
            </a:r>
          </a:p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According to a study by CNN, 28% of teenagers report that they could manage without a TV.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baseline="0">
                <a:solidFill>
                  <a:srgbClr val="008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Logical appeal (logos)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SUPERHERO BATTLE ACTIVITY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81000" y="1568354"/>
            <a:ext cx="8686800" cy="4788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small group will be a different superhero.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Earth is in danger and I must choose one superhero to defend mankind as we know it.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logos, pathos, and ethos, your group must convince me that your superhero deserves the honor of saving the world.  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886200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733800"/>
            <a:ext cx="2023224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4038600"/>
            <a:ext cx="18288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3962400"/>
            <a:ext cx="1876424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6400" y="373625"/>
            <a:ext cx="1828800" cy="13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SUPERHERO APPEALS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35425" y="1695341"/>
            <a:ext cx="8229600" cy="47880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Superhero Name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4000" b="0" i="0" u="none" strike="noStrike" cap="none" baseline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Logos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  	</a:t>
            </a:r>
            <a:r>
              <a:rPr lang="en-US" sz="4000" b="0" i="0" u="none" strike="noStrike" cap="none" baseline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Pathos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    		</a:t>
            </a:r>
            <a:r>
              <a:rPr lang="en-US" sz="4000" b="0" i="0" u="none" strike="noStrike" cap="none" baseline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     3 things in each column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2514600" y="2713627"/>
            <a:ext cx="0" cy="360077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5340705" y="2713627"/>
            <a:ext cx="0" cy="360077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335425" y="3009343"/>
            <a:ext cx="8229600" cy="1739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04800" y="846566"/>
            <a:ext cx="8686800" cy="556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argument can be any text-whether written, spoken, or visual- that expresses a point of view.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Arguments can be aggressive or subtle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point of an argument is to discover a truth, or to lead the audience to agreeing that your claim is true or reasonable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Conversely, the point of persuasion is to change a point or to propose a call of action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RHETORIC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Rhetoric is the study of effective speaking and writing.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Rhetoric is a comprehensive art just as much concerned with </a:t>
            </a:r>
            <a:r>
              <a:rPr lang="en-US" sz="3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one could say as </a:t>
            </a:r>
            <a:r>
              <a:rPr lang="en-US" sz="3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one might say it</a:t>
            </a:r>
          </a:p>
          <a:p>
            <a:pPr marL="342900" marR="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04800" y="1096529"/>
            <a:ext cx="8686800" cy="5761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-US" sz="32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THESE DOWN IN YOUR </a:t>
            </a:r>
            <a:r>
              <a:rPr lang="en-US" sz="3200" b="1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DAYBOOK</a:t>
            </a:r>
            <a:r>
              <a:rPr lang="en-US" sz="32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Claim: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overall thesis or point the writer will argue for.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Data: 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Evidence gathered to support the claim.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Counterclaim: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claim that negates or disagrees with the thesis/claim.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Rebuttal: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Evidence that negates or disagrees with the counterclaim.</a:t>
            </a:r>
          </a:p>
          <a:p>
            <a:pPr marL="342900" marR="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173200"/>
            <a:ext cx="89916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 dirty="0">
                <a:solidFill>
                  <a:srgbClr val="7C491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PARTS OF AN ARGUMENT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0830" y="302953"/>
            <a:ext cx="8536756" cy="61247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sng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Repetition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the use of the same word or phrase repeatedly for emphasis.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Ex: Dr. Seuss;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“I have a dream…,”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“..government of the people, by the people, and for the people…”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“If there is anyone out there who still doubts…who still wonders…who still questions…”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sng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Parallelism </a:t>
            </a:r>
            <a:r>
              <a:rPr lang="en-US" sz="2800" b="0" i="0" u="sng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(or Parallel Structure)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the repetition of similar grammatical structures to show equal importance and create a rhythm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Ex: She loves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eating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chocolate donuts,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walks on the beach, and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singing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loudly at home.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ALLUSION, DICTION, &amp; ANALOGY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39170" y="1295400"/>
            <a:ext cx="8854785" cy="5401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703"/>
              <a:buFont typeface="Noto Symbol"/>
              <a:buChar char="✕"/>
            </a:pP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</a:t>
            </a:r>
            <a:r>
              <a:rPr lang="en-US" sz="2650" b="1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allusion</a:t>
            </a: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as an indirect or implied reference to someone, something, a place, or an event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30"/>
              </a:spcBef>
              <a:buClr>
                <a:schemeClr val="accent1"/>
              </a:buClr>
              <a:buSzPct val="68703"/>
              <a:buFont typeface="Noto Symbol"/>
              <a:buChar char="+"/>
            </a:pP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Ex: Grammar is his Achilles heel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30"/>
              </a:spcBef>
              <a:buClr>
                <a:schemeClr val="accent1"/>
              </a:buClr>
              <a:buSzPct val="68703"/>
              <a:buFont typeface="Noto Symbol"/>
              <a:buChar char="✕"/>
            </a:pPr>
            <a:r>
              <a:rPr lang="en-US" sz="2650" b="0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Diction</a:t>
            </a: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the specific </a:t>
            </a:r>
            <a:r>
              <a:rPr lang="en-US" sz="265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word choice </a:t>
            </a: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author uses to convey tone, purpose, or effect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30"/>
              </a:spcBef>
              <a:buClr>
                <a:schemeClr val="accent1"/>
              </a:buClr>
              <a:buSzPct val="68703"/>
              <a:buFont typeface="Noto Symbol"/>
              <a:buChar char="+"/>
            </a:pP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include informal language, slang, clichés, jargon, formal language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30"/>
              </a:spcBef>
              <a:buClr>
                <a:schemeClr val="accent1"/>
              </a:buClr>
              <a:buSzPct val="68703"/>
              <a:buFont typeface="Noto Symbol"/>
              <a:buChar char="✕"/>
            </a:pPr>
            <a:r>
              <a:rPr lang="en-US" sz="2650" b="1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Analogy</a:t>
            </a: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 comparison of two subjects that suggests if two things are alike in some way then they are probably alike in other ways as well.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3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EX: “Politicians are a lot like diapers: They should be changed frequently and for the same reason.”</a:t>
            </a:r>
          </a:p>
          <a:p>
            <a:pPr marL="342900" marR="0" lvl="0" indent="-214439" algn="l" rtl="0">
              <a:lnSpc>
                <a:spcPct val="80000"/>
              </a:lnSpc>
              <a:spcBef>
                <a:spcPts val="578"/>
              </a:spcBef>
              <a:buClr>
                <a:schemeClr val="accent1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UNDERSTANDING DICTION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43548" y="1676400"/>
            <a:ext cx="8628631" cy="4829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“Most men wear their belts low here, there being so many </a:t>
            </a:r>
            <a:r>
              <a:rPr lang="en-US" sz="2400" b="0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outstanding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bellies, some big enough to have names of their own and be formally introduced. Those men don’t </a:t>
            </a:r>
            <a:r>
              <a:rPr lang="en-US" sz="2400" b="0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suck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them in or hide them in loose shirts; they let them </a:t>
            </a:r>
            <a:r>
              <a:rPr lang="en-US" sz="2400" b="0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hang free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they pat them, they stroke them as they stand around and talk.”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--Garrison Keillor, “Home” </a:t>
            </a:r>
            <a:r>
              <a:rPr lang="en-US" sz="24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Lake Wobegon Days</a:t>
            </a:r>
          </a:p>
          <a:p>
            <a:pPr marL="342900" marR="0" lvl="0" indent="-342900" algn="l" rtl="0">
              <a:spcBef>
                <a:spcPts val="4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</a:p>
          <a:p>
            <a:pPr marL="742950" marR="0" lvl="1" indent="-285750" algn="l" rtl="0">
              <a:spcBef>
                <a:spcPts val="44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the usual meaning of outstanding? What is its meaning here? </a:t>
            </a:r>
          </a:p>
          <a:p>
            <a:pPr marL="742950" marR="0" lvl="1" indent="-285750" algn="l" rtl="0">
              <a:spcBef>
                <a:spcPts val="44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the second sentence again. How would the level of formality change if we switched </a:t>
            </a:r>
            <a:r>
              <a:rPr lang="en-US" sz="2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suck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</a:t>
            </a:r>
            <a:r>
              <a:rPr lang="en-US" sz="2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pull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-US" sz="2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let them hang free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</a:t>
            </a:r>
            <a:r>
              <a:rPr lang="en-US" sz="2200" b="0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 them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LOADED LANGUAGE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3964" y="1295400"/>
            <a:ext cx="8819992" cy="52451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language that has lots of emotional (connotative content) to provoke a response.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10"/>
              </a:spcBef>
              <a:buClr>
                <a:schemeClr val="accent1"/>
              </a:buClr>
              <a:buSzPct val="68333"/>
              <a:buFont typeface="Noto Symbol"/>
              <a:buChar char="+"/>
            </a:pPr>
            <a:r>
              <a:rPr lang="en-US" sz="205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Ex: Unemployed, Out of Work, Economically not contributing, Scrub, Lazy Bum</a:t>
            </a:r>
          </a:p>
          <a:p>
            <a:pPr marL="342900" marR="0" lvl="0" indent="-375285" algn="l" rtl="0">
              <a:lnSpc>
                <a:spcPct val="8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Fair Language: “You have asked for my views on the man named Mr. Smithers.  He has been a valued employee here for years.  If you can find a position for him in the management sector of your company, I will be pleased.”</a:t>
            </a:r>
          </a:p>
          <a:p>
            <a:pPr marL="342900" marR="0" lvl="0" indent="-375285" algn="l" rtl="0">
              <a:lnSpc>
                <a:spcPct val="80000"/>
              </a:lnSpc>
              <a:spcBef>
                <a:spcPts val="540"/>
              </a:spcBef>
              <a:buClr>
                <a:schemeClr val="accent1"/>
              </a:buClr>
              <a:buSzPct val="100000"/>
              <a:buFont typeface="Noto Symbol"/>
              <a:buChar char="✕"/>
            </a:pPr>
            <a:r>
              <a:rPr lang="en-US" sz="24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Loaded Language: “You have asked for my views on that creature named Smithers.  He has been a clinging nuisance here for ages.  If you can find a crevice for him in the woodwork of your sweatshop, I will be relieved.”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 baseline="0" dirty="0" smtClean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ETHOS (Write</a:t>
            </a:r>
            <a:r>
              <a:rPr lang="en-US" sz="3600" b="0" i="0" u="none" strike="noStrike" cap="none" dirty="0" smtClean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down in daybook)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2067401"/>
            <a:ext cx="8458200" cy="46356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1" i="0" u="sng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Ethical Appeals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2800" b="1" i="1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ethos</a:t>
            </a: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)- based on character, credibility, and/or reliability of the author</a:t>
            </a:r>
          </a:p>
          <a:p>
            <a:pPr marL="342900" marR="0" lvl="0" indent="-342900" algn="l" rtl="0">
              <a:spcBef>
                <a:spcPts val="160"/>
              </a:spcBef>
              <a:buClr>
                <a:schemeClr val="accent1"/>
              </a:buClr>
              <a:buFont typeface="Noto Symbol"/>
              <a:buNone/>
            </a:pPr>
            <a:endParaRPr sz="800" b="1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Makes the audience believe the author is reasonable (willing to listen, compromise)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Demonstrates the author’s knowledge, credibility and/or expertise of the topic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Demonstrates that the writer “knows” the readers and respects them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1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Focuses more on the author, not the topic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786</Words>
  <Application>Microsoft Office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Symbol</vt:lpstr>
      <vt:lpstr>Souce Sans Pro</vt:lpstr>
      <vt:lpstr>Source Sans Pro</vt:lpstr>
      <vt:lpstr>Trek</vt:lpstr>
      <vt:lpstr>EVERYTHING IS AN ARGUMENT</vt:lpstr>
      <vt:lpstr>PowerPoint Presentation</vt:lpstr>
      <vt:lpstr>RHETORIC</vt:lpstr>
      <vt:lpstr>PowerPoint Presentation</vt:lpstr>
      <vt:lpstr>PowerPoint Presentation</vt:lpstr>
      <vt:lpstr>ALLUSION, DICTION, &amp; ANALOGY</vt:lpstr>
      <vt:lpstr>UNDERSTANDING DICTION </vt:lpstr>
      <vt:lpstr>LOADED LANGUAGE</vt:lpstr>
      <vt:lpstr>ETHOS (Write down in daybook)</vt:lpstr>
      <vt:lpstr>LOGOS (Write down in daybook)</vt:lpstr>
      <vt:lpstr>PATHOS (Write down in daybook)</vt:lpstr>
      <vt:lpstr>PowerPoint Presentation</vt:lpstr>
      <vt:lpstr>EXAMPLE USING ALL THREE APPEALS:</vt:lpstr>
      <vt:lpstr>NOW YOU TRY:</vt:lpstr>
      <vt:lpstr>SUPERHERO BATTLE ACTIVITY</vt:lpstr>
      <vt:lpstr>SUPERHERO APPEALS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IS AN ARGUMENT</dc:title>
  <dc:creator>Johnson, Tarrah D.</dc:creator>
  <cp:lastModifiedBy>Johnson, Tarrah D.</cp:lastModifiedBy>
  <cp:revision>2</cp:revision>
  <dcterms:modified xsi:type="dcterms:W3CDTF">2015-08-31T16:18:43Z</dcterms:modified>
</cp:coreProperties>
</file>